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Default Extension="mp3" ContentType="audio/mpe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66" r:id="rId5"/>
    <p:sldId id="265" r:id="rId6"/>
    <p:sldId id="261" r:id="rId7"/>
    <p:sldId id="267"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inimized">
    <p:restoredLeft sz="12573" autoAdjust="0"/>
    <p:restoredTop sz="28056" autoAdjust="0"/>
  </p:normalViewPr>
  <p:slideViewPr>
    <p:cSldViewPr>
      <p:cViewPr varScale="1">
        <p:scale>
          <a:sx n="24" d="100"/>
          <a:sy n="24" d="100"/>
        </p:scale>
        <p:origin x="-427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102" d="100"/>
          <a:sy n="102" d="100"/>
        </p:scale>
        <p:origin x="3514" y="67"/>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378BCC-77AD-48DA-B119-49F7BD4AF158}" type="datetimeFigureOut">
              <a:rPr lang="en-US" smtClean="0"/>
              <a:pPr/>
              <a:t>8/28/2019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EEB1A1-DB13-470C-8761-956F99B8FEE9}" type="slidenum">
              <a:rPr lang="en-US" smtClean="0"/>
              <a:pPr/>
              <a:t>‹#›</a:t>
            </a:fld>
            <a:endParaRPr lang="en-US"/>
          </a:p>
        </p:txBody>
      </p:sp>
    </p:spTree>
    <p:extLst>
      <p:ext uri="{BB962C8B-B14F-4D97-AF65-F5344CB8AC3E}">
        <p14:creationId xmlns:p14="http://schemas.microsoft.com/office/powerpoint/2010/main" xmlns="" val="2909126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2400" dirty="0" smtClean="0"/>
              <a:t>Hey everyone!</a:t>
            </a:r>
          </a:p>
          <a:p>
            <a:r>
              <a:rPr lang="en-US" sz="2400" dirty="0" smtClean="0"/>
              <a:t>So I’ve decided to build</a:t>
            </a:r>
            <a:r>
              <a:rPr lang="en-US" sz="2400" baseline="0" dirty="0" smtClean="0"/>
              <a:t> this to give you a refresher.  Some of you haven’t programmed recently and the thought of learning a new language might feel uncomfortable, but I’m asking that you take a positive spin on it.  You can and will learn a new language, and you’ll notice that this will make it easier for you to have the confident to learn a new language in the future.  This is a narrated </a:t>
            </a:r>
            <a:r>
              <a:rPr lang="en-US" sz="2400" baseline="0" dirty="0" err="1" smtClean="0"/>
              <a:t>powerpoint</a:t>
            </a:r>
            <a:r>
              <a:rPr lang="en-US" sz="2400" baseline="0" dirty="0" smtClean="0"/>
              <a:t> that should just play, so if there is a slide you don’t need to review, you should just click to advance to the next slide.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1</a:t>
            </a:fld>
            <a:endParaRPr lang="en-US"/>
          </a:p>
        </p:txBody>
      </p:sp>
    </p:spTree>
    <p:extLst>
      <p:ext uri="{BB962C8B-B14F-4D97-AF65-F5344CB8AC3E}">
        <p14:creationId xmlns:p14="http://schemas.microsoft.com/office/powerpoint/2010/main" xmlns="" val="1020225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2400" dirty="0" smtClean="0"/>
              <a:t>The first</a:t>
            </a:r>
            <a:r>
              <a:rPr lang="en-US" sz="2400" baseline="0" dirty="0" smtClean="0"/>
              <a:t> thing is to make sure that you understand how methods work.  Remember that with methods there is the method definition, and the method call.  The definition is where you say “Hey computer when a method named max, and they give you two integers, put those two values into variables called a and b and then do the following.  Remember that the variables a and b for max only exist for the life of that method and each time a method is called the new values are copied into those two variables.  When a return statement is reached, the method immediately exits and sends back the value represented by whatever is to the right of the return word.  </a:t>
            </a:r>
          </a:p>
          <a:p>
            <a:endParaRPr lang="en-US" sz="2400" baseline="0" dirty="0" smtClean="0"/>
          </a:p>
          <a:p>
            <a:r>
              <a:rPr lang="en-US" sz="2400" baseline="0" dirty="0" smtClean="0"/>
              <a:t>Once you’ve defined a method you can then tell the computer to perform that method by simply calling it.  While this may seem trivial to some of you, building methods is something that I often thing is overlooked.  You should be building lots of methods!  They help you break your program down and test parts, as well as allow you to reuse code.  When you have code that you are copying over and over again, that should be in a method instead.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2</a:t>
            </a:fld>
            <a:endParaRPr lang="en-US"/>
          </a:p>
        </p:txBody>
      </p:sp>
    </p:spTree>
    <p:extLst>
      <p:ext uri="{BB962C8B-B14F-4D97-AF65-F5344CB8AC3E}">
        <p14:creationId xmlns:p14="http://schemas.microsoft.com/office/powerpoint/2010/main" xmlns="" val="3701747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2400" dirty="0" smtClean="0"/>
              <a:t>Arrays work very similar to how they did in C++, but they</a:t>
            </a:r>
            <a:r>
              <a:rPr lang="en-US" sz="2400" baseline="0" dirty="0" smtClean="0"/>
              <a:t> have a couple of exceptions.  One for instance is the position of the brackets.  Notice here that the brackets and way to declare an array in java is to have the square brackets before the type.  This is different than how it was in C++.  Also notice that the size is not declared in that first statement.  That first statement is just meant to reserve the word.  You’re essentially telling Java, anytime you see the word scores know that I’m referring to an array of integers.  That’s it.  The next line is what actually makes space for the 10 integers, which makes a row of ten integers on the heap.  Whenever new is used, all of the values are initialized to 0, or null in the case of objects.  Then to access the variables, notice that we use the same notation as you did in C++ where scores[0] would get you the 0</a:t>
            </a:r>
            <a:r>
              <a:rPr lang="en-US" sz="2400" baseline="30000" dirty="0" smtClean="0"/>
              <a:t>th</a:t>
            </a:r>
            <a:r>
              <a:rPr lang="en-US" sz="2400" baseline="0" dirty="0" smtClean="0"/>
              <a:t> element in the array, and scores[9] would get you the last element in the array.  Placing a number outside of the </a:t>
            </a:r>
            <a:r>
              <a:rPr lang="en-US" sz="2400" baseline="0" dirty="0" err="1" smtClean="0"/>
              <a:t>the</a:t>
            </a:r>
            <a:r>
              <a:rPr lang="en-US" sz="2400" baseline="0" dirty="0" smtClean="0"/>
              <a:t> range such as anything greater than ten or less than 0, will generate an array index out of bounds exception.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3</a:t>
            </a:fld>
            <a:endParaRPr lang="en-US"/>
          </a:p>
        </p:txBody>
      </p:sp>
    </p:spTree>
    <p:extLst>
      <p:ext uri="{BB962C8B-B14F-4D97-AF65-F5344CB8AC3E}">
        <p14:creationId xmlns:p14="http://schemas.microsoft.com/office/powerpoint/2010/main" xmlns="" val="1731674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sz="2400" dirty="0" smtClean="0"/>
              <a:t>One thing that will</a:t>
            </a:r>
            <a:r>
              <a:rPr lang="en-US" sz="2400" baseline="0" dirty="0" smtClean="0"/>
              <a:t> help you with arrays and this assignment is that you begin to think of arrays not just as storing a particular value, but as possibly being used to store additional information.  To help you think of this, let’s say we have a single array of Fractions and we want to do something to fraction objects that have a Fraction to the left of them, so in this case first, fifth and 8</a:t>
            </a:r>
            <a:r>
              <a:rPr lang="en-US" sz="2400" baseline="30000" dirty="0" smtClean="0"/>
              <a:t>th</a:t>
            </a:r>
            <a:r>
              <a:rPr lang="en-US" sz="2400" baseline="0" dirty="0" smtClean="0"/>
              <a:t>, which are colored purple here.  Now, one could go through and write these down and have three separate statements, however, we could also store these into an array.</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4</a:t>
            </a:fld>
            <a:endParaRPr lang="en-US"/>
          </a:p>
        </p:txBody>
      </p:sp>
    </p:spTree>
    <p:extLst>
      <p:ext uri="{BB962C8B-B14F-4D97-AF65-F5344CB8AC3E}">
        <p14:creationId xmlns:p14="http://schemas.microsoft.com/office/powerpoint/2010/main" xmlns="" val="962587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2400" dirty="0" smtClean="0"/>
              <a:t>What’s nice about storing it into an</a:t>
            </a:r>
            <a:r>
              <a:rPr lang="en-US" sz="2400" baseline="0" dirty="0" smtClean="0"/>
              <a:t> array is that we can then use the array in a for loop to repeatedly take a particular action on a location.  While here I have it saying </a:t>
            </a:r>
            <a:r>
              <a:rPr lang="en-US" sz="2400" baseline="0" dirty="0" err="1" smtClean="0"/>
              <a:t>doSomething</a:t>
            </a:r>
            <a:r>
              <a:rPr lang="en-US" sz="2400" baseline="0" dirty="0" smtClean="0"/>
              <a:t>, we could also have done something else like have some type of function that would move that particular fraction to the right or to the left, which may be something we want to do when we apply it to the assignment.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5</a:t>
            </a:fld>
            <a:endParaRPr lang="en-US"/>
          </a:p>
        </p:txBody>
      </p:sp>
    </p:spTree>
    <p:extLst>
      <p:ext uri="{BB962C8B-B14F-4D97-AF65-F5344CB8AC3E}">
        <p14:creationId xmlns:p14="http://schemas.microsoft.com/office/powerpoint/2010/main" xmlns="" val="805539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2400" dirty="0" smtClean="0"/>
              <a:t>Now, on to classes.  Here is a simple Person</a:t>
            </a:r>
            <a:r>
              <a:rPr lang="en-US" sz="2400" baseline="0" dirty="0" smtClean="0"/>
              <a:t> class, which is storing a person’s weight in lbs and their height in inches.  Those variable declarations are highlighted in red above.  In that situation we would say that both lbs and in are called instance variables or member variables.  One difference that is present in Java is that we end up using the private word before the declarations which tells java that lbs and in are not directly accessible, like they would be in say a </a:t>
            </a:r>
            <a:r>
              <a:rPr lang="en-US" sz="2400" baseline="0" dirty="0" err="1" smtClean="0"/>
              <a:t>struct</a:t>
            </a:r>
            <a:r>
              <a:rPr lang="en-US" sz="2400" baseline="0" dirty="0" smtClean="0"/>
              <a:t>.  This helps us to protect those values. For example, if they were public, someone could directly go in and change lbs or inches to be a negative number. We should be able to protect that which is what is done in the </a:t>
            </a:r>
            <a:r>
              <a:rPr lang="en-US" sz="2400" baseline="0" dirty="0" err="1" smtClean="0"/>
              <a:t>setWeight</a:t>
            </a:r>
            <a:r>
              <a:rPr lang="en-US" sz="2400" baseline="0" dirty="0" smtClean="0"/>
              <a:t> function.  Notice also that we have a </a:t>
            </a:r>
            <a:r>
              <a:rPr lang="en-US" sz="2400" baseline="0" dirty="0" err="1" smtClean="0"/>
              <a:t>bmi</a:t>
            </a:r>
            <a:r>
              <a:rPr lang="en-US" sz="2400" baseline="0" dirty="0" smtClean="0"/>
              <a:t> function that leverages both the lbs and the inches variables to return something that someone might find useful.  You’ll also notice that we don’t have a </a:t>
            </a:r>
            <a:r>
              <a:rPr lang="en-US" sz="2400" baseline="0" dirty="0" err="1" smtClean="0"/>
              <a:t>bmi</a:t>
            </a:r>
            <a:r>
              <a:rPr lang="en-US" sz="2400" baseline="0" dirty="0" smtClean="0"/>
              <a:t> variable, since we can calculate it directly instead of keeping track of yet another variable that we may forget to change.  In addition we have a Constructor highlighted in blue.  This constructor means that anytime that we want to make or store a person’s details, we need to provide both the weight and then the height.  In this current class there would be no way to change the height for the person or to get their weight or height, which may be what the designer of the class would like.  </a:t>
            </a:r>
            <a:endParaRPr lang="en-US" sz="2400"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6</a:t>
            </a:fld>
            <a:endParaRPr lang="en-US"/>
          </a:p>
        </p:txBody>
      </p:sp>
    </p:spTree>
    <p:extLst>
      <p:ext uri="{BB962C8B-B14F-4D97-AF65-F5344CB8AC3E}">
        <p14:creationId xmlns:p14="http://schemas.microsoft.com/office/powerpoint/2010/main" xmlns="" val="4158377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a:t>
            </a:r>
            <a:r>
              <a:rPr lang="en-US" baseline="0" dirty="0" smtClean="0"/>
              <a:t> just in case you are curious, I’m going to do a short part on output.  In C++, we would get input and output using the less than and greater than signs along with </a:t>
            </a:r>
            <a:r>
              <a:rPr lang="en-US" baseline="0" dirty="0" err="1" smtClean="0"/>
              <a:t>cin</a:t>
            </a:r>
            <a:r>
              <a:rPr lang="en-US" baseline="0" dirty="0" smtClean="0"/>
              <a:t> and </a:t>
            </a:r>
            <a:r>
              <a:rPr lang="en-US" baseline="0" dirty="0" err="1" smtClean="0"/>
              <a:t>cout</a:t>
            </a:r>
            <a:r>
              <a:rPr lang="en-US" baseline="0" dirty="0" smtClean="0"/>
              <a:t>.  With java, getting input is a little bit more complicated, so I’m going to save that for another time.  What I will say those is that to print something out to the screen </a:t>
            </a:r>
            <a:r>
              <a:rPr lang="en-US" baseline="0" dirty="0" err="1" smtClean="0"/>
              <a:t>intead</a:t>
            </a:r>
            <a:r>
              <a:rPr lang="en-US" baseline="0" dirty="0" smtClean="0"/>
              <a:t> of saying </a:t>
            </a:r>
            <a:r>
              <a:rPr lang="en-US" baseline="0" dirty="0" err="1" smtClean="0"/>
              <a:t>cout</a:t>
            </a:r>
            <a:r>
              <a:rPr lang="en-US" baseline="0" dirty="0" smtClean="0"/>
              <a:t>, you write </a:t>
            </a:r>
            <a:r>
              <a:rPr lang="en-US" baseline="0" dirty="0" err="1" smtClean="0"/>
              <a:t>system.out.print</a:t>
            </a:r>
            <a:r>
              <a:rPr lang="en-US" baseline="0" dirty="0" smtClean="0"/>
              <a:t>.  If you want to have a line ending, instead of using the </a:t>
            </a:r>
            <a:r>
              <a:rPr lang="en-US" baseline="0" dirty="0" err="1" smtClean="0"/>
              <a:t>endl</a:t>
            </a:r>
            <a:r>
              <a:rPr lang="en-US" baseline="0" dirty="0" smtClean="0"/>
              <a:t> you add </a:t>
            </a:r>
            <a:r>
              <a:rPr lang="en-US" baseline="0" dirty="0" err="1" smtClean="0"/>
              <a:t>ln</a:t>
            </a:r>
            <a:r>
              <a:rPr lang="en-US" baseline="0" dirty="0" smtClean="0"/>
              <a:t> to the end of the print statement, which is shown in blue.  Then if you wanted to mix variables with text we use the + operator to do the separation which is marked </a:t>
            </a:r>
            <a:r>
              <a:rPr lang="en-US" baseline="0" smtClean="0"/>
              <a:t>in burgundy.  </a:t>
            </a:r>
            <a:endParaRPr lang="en-US" dirty="0"/>
          </a:p>
        </p:txBody>
      </p:sp>
      <p:sp>
        <p:nvSpPr>
          <p:cNvPr id="4" name="Slide Number Placeholder 3"/>
          <p:cNvSpPr>
            <a:spLocks noGrp="1"/>
          </p:cNvSpPr>
          <p:nvPr>
            <p:ph type="sldNum" sz="quarter" idx="10"/>
          </p:nvPr>
        </p:nvSpPr>
        <p:spPr/>
        <p:txBody>
          <a:bodyPr/>
          <a:lstStyle/>
          <a:p>
            <a:fld id="{58EEB1A1-DB13-470C-8761-956F99B8FEE9}" type="slidenum">
              <a:rPr lang="en-US" smtClean="0"/>
              <a:pPr/>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A5A095-3ECE-46C8-8491-72D949BDC69C}" type="datetimeFigureOut">
              <a:rPr lang="en-US" smtClean="0"/>
              <a:pPr/>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9A5A095-3ECE-46C8-8491-72D949BDC69C}" type="datetimeFigureOut">
              <a:rPr lang="en-US" smtClean="0"/>
              <a:pPr/>
              <a:t>8/28/2019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9A5A095-3ECE-46C8-8491-72D949BDC69C}" type="datetimeFigureOut">
              <a:rPr lang="en-US" smtClean="0"/>
              <a:pPr/>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9A5A095-3ECE-46C8-8491-72D949BDC69C}" type="datetimeFigureOut">
              <a:rPr lang="en-US" smtClean="0"/>
              <a:pPr/>
              <a:t>8/28/2019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9A5A095-3ECE-46C8-8491-72D949BDC69C}" type="datetimeFigureOut">
              <a:rPr lang="en-US" smtClean="0"/>
              <a:pPr/>
              <a:t>8/28/2019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A5A095-3ECE-46C8-8491-72D949BDC69C}" type="datetimeFigureOut">
              <a:rPr lang="en-US" smtClean="0"/>
              <a:pPr/>
              <a:t>8/28/2019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A5A095-3ECE-46C8-8491-72D949BDC69C}" type="datetimeFigureOut">
              <a:rPr lang="en-US" smtClean="0"/>
              <a:pPr/>
              <a:t>8/28/2019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821EC-2B79-4CF7-B5FC-B55C43CC1C8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A5A095-3ECE-46C8-8491-72D949BDC69C}" type="datetimeFigureOut">
              <a:rPr lang="en-US" smtClean="0"/>
              <a:pPr/>
              <a:t>8/28/2019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1821EC-2B79-4CF7-B5FC-B55C43CC1C8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media1.mp3"/><Relationship Id="rId5" Type="http://schemas.openxmlformats.org/officeDocument/2006/relationships/image" Target="../media/image1.png"/><Relationship Id="rId4" Type="http://schemas.microsoft.com/office/2007/relationships/media" Target="../media/media1.mp3"/></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audio" Target="../media/media2.mp3"/><Relationship Id="rId5" Type="http://schemas.openxmlformats.org/officeDocument/2006/relationships/image" Target="../media/image1.png"/><Relationship Id="rId4" Type="http://schemas.microsoft.com/office/2007/relationships/media" Target="../media/media2.mp3"/></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audio" Target="../media/media3.mp3"/><Relationship Id="rId5" Type="http://schemas.openxmlformats.org/officeDocument/2006/relationships/image" Target="../media/image1.png"/><Relationship Id="rId4" Type="http://schemas.microsoft.com/office/2007/relationships/media" Target="../media/media3.mp3"/></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audio" Target="../media/media4.mp3"/><Relationship Id="rId5" Type="http://schemas.openxmlformats.org/officeDocument/2006/relationships/image" Target="../media/image1.png"/><Relationship Id="rId4" Type="http://schemas.microsoft.com/office/2007/relationships/media" Target="../media/media4.mp3"/></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audio" Target="../media/media5.mp3"/><Relationship Id="rId5" Type="http://schemas.openxmlformats.org/officeDocument/2006/relationships/image" Target="../media/image1.png"/><Relationship Id="rId4" Type="http://schemas.microsoft.com/office/2007/relationships/media" Target="../media/media5.mp3"/></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audio" Target="../media/media6.mp3"/><Relationship Id="rId5" Type="http://schemas.openxmlformats.org/officeDocument/2006/relationships/image" Target="../media/image1.png"/><Relationship Id="rId4" Type="http://schemas.microsoft.com/office/2007/relationships/media" Target="../media/media6.mp3"/></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Java Refresher</a:t>
            </a:r>
            <a:endParaRPr lang="en-US" dirty="0"/>
          </a:p>
        </p:txBody>
      </p:sp>
      <p:sp>
        <p:nvSpPr>
          <p:cNvPr id="3" name="Subtitle 2"/>
          <p:cNvSpPr>
            <a:spLocks noGrp="1"/>
          </p:cNvSpPr>
          <p:nvPr>
            <p:ph type="subTitle" idx="1"/>
          </p:nvPr>
        </p:nvSpPr>
        <p:spPr/>
        <p:txBody>
          <a:bodyPr/>
          <a:lstStyle/>
          <a:p>
            <a:r>
              <a:rPr lang="en-US" dirty="0" smtClean="0"/>
              <a:t>Has Audio, make sure your volume is on, use arrow keys to rewind and advance</a:t>
            </a:r>
            <a:endParaRPr lang="en-US" dirty="0"/>
          </a:p>
        </p:txBody>
      </p:sp>
      <p:pic>
        <p:nvPicPr>
          <p:cNvPr id="4" name="Slide 1">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4327525" y="3184525"/>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5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basics</a:t>
            </a:r>
            <a:endParaRPr lang="en-US" dirty="0"/>
          </a:p>
        </p:txBody>
      </p:sp>
      <p:sp>
        <p:nvSpPr>
          <p:cNvPr id="3" name="Content Placeholder 2"/>
          <p:cNvSpPr>
            <a:spLocks noGrp="1"/>
          </p:cNvSpPr>
          <p:nvPr>
            <p:ph idx="1"/>
          </p:nvPr>
        </p:nvSpPr>
        <p:spPr/>
        <p:txBody>
          <a:bodyPr>
            <a:normAutofit lnSpcReduction="10000"/>
          </a:bodyPr>
          <a:lstStyle/>
          <a:p>
            <a:pPr>
              <a:buNone/>
            </a:pPr>
            <a:r>
              <a:rPr lang="en-US" b="1" dirty="0" smtClean="0">
                <a:latin typeface="Courier New" pitchFamily="49" charset="0"/>
                <a:cs typeface="Courier New" pitchFamily="49" charset="0"/>
              </a:rPr>
              <a:t>public </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max(</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a, </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b)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if(a &lt; b)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return b;</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return a;</a:t>
            </a:r>
          </a:p>
          <a:p>
            <a:pPr>
              <a:buNone/>
            </a:pPr>
            <a:r>
              <a:rPr lang="en-US" b="1" dirty="0" smtClean="0">
                <a:latin typeface="Courier New" pitchFamily="49" charset="0"/>
                <a:cs typeface="Courier New" pitchFamily="49" charset="0"/>
              </a:rPr>
              <a:t>}</a:t>
            </a:r>
          </a:p>
          <a:p>
            <a:pPr>
              <a:buNone/>
            </a:pPr>
            <a:endParaRPr lang="en-US" b="1" dirty="0">
              <a:latin typeface="Courier New" pitchFamily="49" charset="0"/>
              <a:cs typeface="Courier New" pitchFamily="49" charset="0"/>
            </a:endParaRPr>
          </a:p>
          <a:p>
            <a:pPr>
              <a:buNone/>
            </a:pPr>
            <a:r>
              <a:rPr lang="en-US" b="1" dirty="0" smtClean="0">
                <a:latin typeface="Courier New" pitchFamily="49" charset="0"/>
                <a:cs typeface="Courier New" pitchFamily="49" charset="0"/>
              </a:rPr>
              <a:t>max(3, 5)</a:t>
            </a:r>
            <a:endParaRPr lang="en-US" b="1" dirty="0">
              <a:latin typeface="Courier New" pitchFamily="49" charset="0"/>
              <a:cs typeface="Courier New" pitchFamily="49" charset="0"/>
            </a:endParaRPr>
          </a:p>
        </p:txBody>
      </p:sp>
      <p:pic>
        <p:nvPicPr>
          <p:cNvPr id="4" name="Slide 2 - Method Basics">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8199437" y="510540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0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 basics</a:t>
            </a:r>
            <a:endParaRPr lang="en-US" dirty="0"/>
          </a:p>
        </p:txBody>
      </p:sp>
      <p:sp>
        <p:nvSpPr>
          <p:cNvPr id="3" name="Content Placeholder 2"/>
          <p:cNvSpPr>
            <a:spLocks noGrp="1"/>
          </p:cNvSpPr>
          <p:nvPr>
            <p:ph idx="1"/>
          </p:nvPr>
        </p:nvSpPr>
        <p:spPr>
          <a:xfrm>
            <a:off x="457200" y="1600200"/>
            <a:ext cx="8686800" cy="4525963"/>
          </a:xfrm>
        </p:spPr>
        <p:txBody>
          <a:bodyPr>
            <a:normAutofit fontScale="92500" lnSpcReduction="20000"/>
          </a:bodyPr>
          <a:lstStyle/>
          <a:p>
            <a:pPr>
              <a:buNone/>
            </a:pPr>
            <a:r>
              <a:rPr lang="en-US" b="1" strike="sngStrike" dirty="0" err="1" smtClean="0">
                <a:latin typeface="Courier New" pitchFamily="49" charset="0"/>
                <a:cs typeface="Courier New" pitchFamily="49" charset="0"/>
              </a:rPr>
              <a:t>int</a:t>
            </a:r>
            <a:r>
              <a:rPr lang="en-US" b="1" strike="sngStrike" dirty="0" smtClean="0">
                <a:latin typeface="Courier New" pitchFamily="49" charset="0"/>
                <a:cs typeface="Courier New" pitchFamily="49" charset="0"/>
              </a:rPr>
              <a:t> scores[10]; </a:t>
            </a:r>
            <a:r>
              <a:rPr lang="en-US" b="1" dirty="0" smtClean="0">
                <a:solidFill>
                  <a:schemeClr val="accent3">
                    <a:lumMod val="75000"/>
                  </a:schemeClr>
                </a:solidFill>
                <a:latin typeface="Courier New" pitchFamily="49" charset="0"/>
                <a:cs typeface="Courier New" pitchFamily="49" charset="0"/>
              </a:rPr>
              <a:t>//C++</a:t>
            </a:r>
          </a:p>
          <a:p>
            <a:pPr>
              <a:buNone/>
            </a:pPr>
            <a:endParaRPr lang="en-US" b="1" dirty="0" smtClean="0">
              <a:latin typeface="Courier New" pitchFamily="49" charset="0"/>
              <a:cs typeface="Courier New" pitchFamily="49" charset="0"/>
            </a:endParaRPr>
          </a:p>
          <a:p>
            <a:pPr>
              <a:buNone/>
            </a:pPr>
            <a:r>
              <a:rPr lang="en-US" b="1" dirty="0" smtClean="0">
                <a:solidFill>
                  <a:schemeClr val="accent3">
                    <a:lumMod val="75000"/>
                  </a:schemeClr>
                </a:solidFill>
                <a:latin typeface="Courier New" pitchFamily="49" charset="0"/>
                <a:cs typeface="Courier New" pitchFamily="49" charset="0"/>
              </a:rPr>
              <a:t>//Java way</a:t>
            </a:r>
          </a:p>
          <a:p>
            <a:pPr>
              <a:buNone/>
            </a:pPr>
            <a:r>
              <a:rPr lang="en-US" b="1" dirty="0" smtClean="0">
                <a:solidFill>
                  <a:schemeClr val="accent3">
                    <a:lumMod val="75000"/>
                  </a:schemeClr>
                </a:solidFill>
                <a:latin typeface="Courier New" pitchFamily="49" charset="0"/>
                <a:cs typeface="Courier New" pitchFamily="49" charset="0"/>
              </a:rPr>
              <a:t>//scores is an array of </a:t>
            </a:r>
            <a:r>
              <a:rPr lang="en-US" b="1" dirty="0" err="1" smtClean="0">
                <a:solidFill>
                  <a:schemeClr val="accent3">
                    <a:lumMod val="75000"/>
                  </a:schemeClr>
                </a:solidFill>
                <a:latin typeface="Courier New" pitchFamily="49" charset="0"/>
                <a:cs typeface="Courier New" pitchFamily="49" charset="0"/>
              </a:rPr>
              <a:t>integeters</a:t>
            </a:r>
            <a:endParaRPr lang="en-US" b="1" dirty="0" smtClean="0">
              <a:solidFill>
                <a:schemeClr val="accent3">
                  <a:lumMod val="75000"/>
                </a:schemeClr>
              </a:solidFill>
              <a:latin typeface="Courier New" pitchFamily="49" charset="0"/>
              <a:cs typeface="Courier New" pitchFamily="49" charset="0"/>
            </a:endParaRPr>
          </a:p>
          <a:p>
            <a:pPr>
              <a:buNone/>
            </a:pP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scores;</a:t>
            </a:r>
          </a:p>
          <a:p>
            <a:pPr>
              <a:buNone/>
            </a:pPr>
            <a:r>
              <a:rPr lang="en-US" b="1" dirty="0" smtClean="0">
                <a:solidFill>
                  <a:schemeClr val="accent3">
                    <a:lumMod val="75000"/>
                  </a:schemeClr>
                </a:solidFill>
                <a:latin typeface="Courier New" pitchFamily="49" charset="0"/>
                <a:cs typeface="Courier New" pitchFamily="49" charset="0"/>
              </a:rPr>
              <a:t>//make space on the heap for 10 </a:t>
            </a:r>
            <a:r>
              <a:rPr lang="en-US" b="1" dirty="0" err="1" smtClean="0">
                <a:solidFill>
                  <a:schemeClr val="accent3">
                    <a:lumMod val="75000"/>
                  </a:schemeClr>
                </a:solidFill>
                <a:latin typeface="Courier New" pitchFamily="49" charset="0"/>
                <a:cs typeface="Courier New" pitchFamily="49" charset="0"/>
              </a:rPr>
              <a:t>ints</a:t>
            </a:r>
            <a:endParaRPr lang="en-US" b="1" dirty="0" smtClean="0">
              <a:solidFill>
                <a:schemeClr val="accent3">
                  <a:lumMod val="75000"/>
                </a:schemeClr>
              </a:solidFill>
              <a:latin typeface="Courier New" pitchFamily="49" charset="0"/>
              <a:cs typeface="Courier New" pitchFamily="49" charset="0"/>
            </a:endParaRPr>
          </a:p>
          <a:p>
            <a:pPr>
              <a:buNone/>
            </a:pPr>
            <a:r>
              <a:rPr lang="en-US" b="1" dirty="0" smtClean="0">
                <a:latin typeface="Courier New" pitchFamily="49" charset="0"/>
                <a:cs typeface="Courier New" pitchFamily="49" charset="0"/>
              </a:rPr>
              <a:t>scores = new </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[10];</a:t>
            </a:r>
            <a:endParaRPr lang="en-US" dirty="0" smtClean="0">
              <a:latin typeface="Courier New" pitchFamily="49" charset="0"/>
              <a:cs typeface="Courier New" pitchFamily="49" charset="0"/>
            </a:endParaRPr>
          </a:p>
          <a:p>
            <a:pPr>
              <a:buNone/>
            </a:pPr>
            <a:endParaRPr lang="en-US" b="1" dirty="0">
              <a:latin typeface="Courier New" pitchFamily="49" charset="0"/>
              <a:cs typeface="Courier New" pitchFamily="49" charset="0"/>
            </a:endParaRPr>
          </a:p>
          <a:p>
            <a:pPr>
              <a:buNone/>
            </a:pPr>
            <a:r>
              <a:rPr lang="en-US" b="1" dirty="0" smtClean="0">
                <a:latin typeface="Courier New" pitchFamily="49" charset="0"/>
                <a:cs typeface="Courier New" pitchFamily="49" charset="0"/>
              </a:rPr>
              <a:t>scores[0]</a:t>
            </a:r>
            <a:endParaRPr lang="en-US" b="1" dirty="0">
              <a:latin typeface="Courier New" pitchFamily="49" charset="0"/>
              <a:cs typeface="Courier New" pitchFamily="49" charset="0"/>
            </a:endParaRPr>
          </a:p>
        </p:txBody>
      </p:sp>
      <p:pic>
        <p:nvPicPr>
          <p:cNvPr id="4" name="Slide 3 - Array Basics">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7924800" y="502920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253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arrays in a cool way</a:t>
            </a:r>
            <a:endParaRPr lang="en-US" dirty="0"/>
          </a:p>
        </p:txBody>
      </p:sp>
      <p:sp>
        <p:nvSpPr>
          <p:cNvPr id="3" name="Content Placeholder 2"/>
          <p:cNvSpPr>
            <a:spLocks noGrp="1"/>
          </p:cNvSpPr>
          <p:nvPr>
            <p:ph idx="1"/>
          </p:nvPr>
        </p:nvSpPr>
        <p:spPr>
          <a:xfrm>
            <a:off x="457200" y="1600200"/>
            <a:ext cx="8229600" cy="5257800"/>
          </a:xfrm>
        </p:spPr>
        <p:txBody>
          <a:bodyPr>
            <a:normAutofit/>
          </a:bodyPr>
          <a:lstStyle/>
          <a:p>
            <a:pPr>
              <a:buNone/>
            </a:pPr>
            <a:r>
              <a:rPr lang="en-US" dirty="0" err="1" smtClean="0"/>
              <a:t>fractionsTrain</a:t>
            </a:r>
            <a:endParaRPr lang="en-US" dirty="0" smtClean="0"/>
          </a:p>
          <a:p>
            <a:pPr>
              <a:buNone/>
            </a:pPr>
            <a:r>
              <a:rPr lang="en-US" dirty="0" smtClean="0"/>
              <a:t>| ½ | </a:t>
            </a:r>
            <a:r>
              <a:rPr lang="en-US" b="1" dirty="0" smtClean="0">
                <a:solidFill>
                  <a:schemeClr val="accent2"/>
                </a:solidFill>
              </a:rPr>
              <a:t>¼</a:t>
            </a:r>
            <a:r>
              <a:rPr lang="en-US" dirty="0" smtClean="0"/>
              <a:t> |    |    | ¼ | </a:t>
            </a:r>
            <a:r>
              <a:rPr lang="en-US" b="1" dirty="0" smtClean="0">
                <a:solidFill>
                  <a:schemeClr val="accent2"/>
                </a:solidFill>
              </a:rPr>
              <a:t>½</a:t>
            </a:r>
            <a:r>
              <a:rPr lang="en-US" dirty="0" smtClean="0"/>
              <a:t>.|    | ¾ | </a:t>
            </a:r>
            <a:r>
              <a:rPr lang="en-US" b="1" dirty="0" smtClean="0">
                <a:solidFill>
                  <a:schemeClr val="accent2"/>
                </a:solidFill>
              </a:rPr>
              <a:t>½</a:t>
            </a:r>
            <a:r>
              <a:rPr lang="en-US" dirty="0" smtClean="0"/>
              <a:t> |    | ¾ |    |</a:t>
            </a:r>
          </a:p>
          <a:p>
            <a:pPr>
              <a:buNone/>
            </a:pPr>
            <a:r>
              <a:rPr lang="en-US" dirty="0" smtClean="0">
                <a:solidFill>
                  <a:srgbClr val="0070C0"/>
                </a:solidFill>
              </a:rPr>
              <a:t>    0     1    2    3    4    5     6    7     8    9   10  11</a:t>
            </a:r>
          </a:p>
          <a:p>
            <a:pPr>
              <a:buNone/>
            </a:pPr>
            <a:r>
              <a:rPr lang="en-US" dirty="0" smtClean="0"/>
              <a:t>locations</a:t>
            </a:r>
          </a:p>
          <a:p>
            <a:pPr>
              <a:buNone/>
            </a:pPr>
            <a:r>
              <a:rPr lang="en-US" dirty="0" smtClean="0"/>
              <a:t>| </a:t>
            </a:r>
            <a:r>
              <a:rPr lang="en-US" dirty="0" smtClean="0">
                <a:solidFill>
                  <a:schemeClr val="accent1"/>
                </a:solidFill>
              </a:rPr>
              <a:t>1</a:t>
            </a:r>
            <a:r>
              <a:rPr lang="en-US" dirty="0" smtClean="0"/>
              <a:t> | </a:t>
            </a:r>
            <a:r>
              <a:rPr lang="en-US" dirty="0" smtClean="0">
                <a:solidFill>
                  <a:schemeClr val="accent1"/>
                </a:solidFill>
              </a:rPr>
              <a:t>5</a:t>
            </a:r>
            <a:r>
              <a:rPr lang="en-US" dirty="0" smtClean="0"/>
              <a:t> | </a:t>
            </a:r>
            <a:r>
              <a:rPr lang="en-US" dirty="0" smtClean="0">
                <a:solidFill>
                  <a:schemeClr val="accent1"/>
                </a:solidFill>
              </a:rPr>
              <a:t>8</a:t>
            </a:r>
            <a:r>
              <a:rPr lang="en-US" dirty="0" smtClean="0"/>
              <a:t> |</a:t>
            </a:r>
          </a:p>
          <a:p>
            <a:pPr>
              <a:buNone/>
            </a:pPr>
            <a:endParaRPr lang="en-US" dirty="0" smtClean="0"/>
          </a:p>
          <a:p>
            <a:pPr>
              <a:buNone/>
            </a:pPr>
            <a:endParaRPr lang="en-US" dirty="0" smtClean="0"/>
          </a:p>
        </p:txBody>
      </p:sp>
      <p:pic>
        <p:nvPicPr>
          <p:cNvPr id="4" name="Slide 4 - Using Arrays 1">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8199437" y="457200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1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arrays in a cool way</a:t>
            </a:r>
            <a:endParaRPr lang="en-US" dirty="0"/>
          </a:p>
        </p:txBody>
      </p:sp>
      <p:sp>
        <p:nvSpPr>
          <p:cNvPr id="3" name="Content Placeholder 2"/>
          <p:cNvSpPr>
            <a:spLocks noGrp="1"/>
          </p:cNvSpPr>
          <p:nvPr>
            <p:ph idx="1"/>
          </p:nvPr>
        </p:nvSpPr>
        <p:spPr>
          <a:xfrm>
            <a:off x="457200" y="1600200"/>
            <a:ext cx="8229600" cy="5257800"/>
          </a:xfrm>
        </p:spPr>
        <p:txBody>
          <a:bodyPr>
            <a:normAutofit lnSpcReduction="10000"/>
          </a:bodyPr>
          <a:lstStyle/>
          <a:p>
            <a:pPr>
              <a:buNone/>
            </a:pPr>
            <a:r>
              <a:rPr lang="en-US" dirty="0" err="1" smtClean="0"/>
              <a:t>fractionsTrain</a:t>
            </a:r>
            <a:endParaRPr lang="en-US" dirty="0" smtClean="0"/>
          </a:p>
          <a:p>
            <a:pPr>
              <a:buNone/>
            </a:pPr>
            <a:r>
              <a:rPr lang="en-US" dirty="0" smtClean="0"/>
              <a:t>| ½ | </a:t>
            </a:r>
            <a:r>
              <a:rPr lang="en-US" b="1" dirty="0" smtClean="0">
                <a:solidFill>
                  <a:schemeClr val="accent2"/>
                </a:solidFill>
              </a:rPr>
              <a:t>¼</a:t>
            </a:r>
            <a:r>
              <a:rPr lang="en-US" dirty="0" smtClean="0"/>
              <a:t> |    |    | ¼ | </a:t>
            </a:r>
            <a:r>
              <a:rPr lang="en-US" b="1" dirty="0" smtClean="0">
                <a:solidFill>
                  <a:schemeClr val="accent2"/>
                </a:solidFill>
              </a:rPr>
              <a:t>½</a:t>
            </a:r>
            <a:r>
              <a:rPr lang="en-US" dirty="0" smtClean="0"/>
              <a:t>.|    | ¾ | </a:t>
            </a:r>
            <a:r>
              <a:rPr lang="en-US" b="1" dirty="0" smtClean="0">
                <a:solidFill>
                  <a:schemeClr val="accent2"/>
                </a:solidFill>
              </a:rPr>
              <a:t>½</a:t>
            </a:r>
            <a:r>
              <a:rPr lang="en-US" dirty="0" smtClean="0"/>
              <a:t> |    | ¾ |    |</a:t>
            </a:r>
          </a:p>
          <a:p>
            <a:pPr>
              <a:buNone/>
            </a:pPr>
            <a:r>
              <a:rPr lang="en-US" dirty="0" smtClean="0">
                <a:solidFill>
                  <a:srgbClr val="0070C0"/>
                </a:solidFill>
              </a:rPr>
              <a:t>    0     1    2    3    4    5     6    7     8    9   10  11</a:t>
            </a:r>
          </a:p>
          <a:p>
            <a:pPr>
              <a:buNone/>
            </a:pPr>
            <a:r>
              <a:rPr lang="en-US" dirty="0" smtClean="0"/>
              <a:t>locations</a:t>
            </a:r>
          </a:p>
          <a:p>
            <a:pPr>
              <a:buNone/>
            </a:pPr>
            <a:r>
              <a:rPr lang="en-US" dirty="0" smtClean="0"/>
              <a:t>| </a:t>
            </a:r>
            <a:r>
              <a:rPr lang="en-US" dirty="0" smtClean="0">
                <a:solidFill>
                  <a:schemeClr val="accent1"/>
                </a:solidFill>
              </a:rPr>
              <a:t>1</a:t>
            </a:r>
            <a:r>
              <a:rPr lang="en-US" dirty="0" smtClean="0"/>
              <a:t> | </a:t>
            </a:r>
            <a:r>
              <a:rPr lang="en-US" dirty="0" smtClean="0">
                <a:solidFill>
                  <a:schemeClr val="accent1"/>
                </a:solidFill>
              </a:rPr>
              <a:t>5</a:t>
            </a:r>
            <a:r>
              <a:rPr lang="en-US" dirty="0" smtClean="0"/>
              <a:t> | </a:t>
            </a:r>
            <a:r>
              <a:rPr lang="en-US" dirty="0" smtClean="0">
                <a:solidFill>
                  <a:schemeClr val="accent1"/>
                </a:solidFill>
              </a:rPr>
              <a:t>8</a:t>
            </a:r>
            <a:r>
              <a:rPr lang="en-US" dirty="0" smtClean="0"/>
              <a:t> |</a:t>
            </a:r>
          </a:p>
          <a:p>
            <a:pPr>
              <a:buNone/>
            </a:pPr>
            <a:endParaRPr lang="en-US" dirty="0" smtClean="0"/>
          </a:p>
          <a:p>
            <a:pPr>
              <a:buNone/>
            </a:pPr>
            <a:r>
              <a:rPr lang="en-US" dirty="0" smtClean="0"/>
              <a:t>for(</a:t>
            </a:r>
            <a:r>
              <a:rPr lang="en-US" dirty="0" err="1" smtClean="0"/>
              <a:t>int</a:t>
            </a:r>
            <a:r>
              <a:rPr lang="en-US" dirty="0" smtClean="0"/>
              <a:t> </a:t>
            </a:r>
            <a:r>
              <a:rPr lang="en-US" dirty="0" err="1" smtClean="0"/>
              <a:t>i</a:t>
            </a:r>
            <a:r>
              <a:rPr lang="en-US" dirty="0" smtClean="0"/>
              <a:t> = 0; </a:t>
            </a:r>
            <a:r>
              <a:rPr lang="en-US" dirty="0" err="1" smtClean="0"/>
              <a:t>i</a:t>
            </a:r>
            <a:r>
              <a:rPr lang="en-US" dirty="0" smtClean="0"/>
              <a:t> &lt; </a:t>
            </a:r>
            <a:r>
              <a:rPr lang="en-US" dirty="0" err="1" smtClean="0"/>
              <a:t>locations.length</a:t>
            </a:r>
            <a:r>
              <a:rPr lang="en-US" dirty="0" smtClean="0"/>
              <a:t>; </a:t>
            </a:r>
            <a:r>
              <a:rPr lang="en-US" dirty="0" err="1" smtClean="0"/>
              <a:t>i</a:t>
            </a:r>
            <a:r>
              <a:rPr lang="en-US" dirty="0" smtClean="0"/>
              <a:t>++) {</a:t>
            </a:r>
          </a:p>
          <a:p>
            <a:pPr>
              <a:buNone/>
            </a:pPr>
            <a:r>
              <a:rPr lang="en-US" dirty="0" smtClean="0"/>
              <a:t>	</a:t>
            </a:r>
            <a:r>
              <a:rPr lang="en-US" dirty="0" err="1" smtClean="0"/>
              <a:t>doSomething</a:t>
            </a:r>
            <a:r>
              <a:rPr lang="en-US" dirty="0" smtClean="0"/>
              <a:t>(</a:t>
            </a:r>
            <a:r>
              <a:rPr lang="en-US" dirty="0" err="1" smtClean="0"/>
              <a:t>fractionsTrain</a:t>
            </a:r>
            <a:r>
              <a:rPr lang="en-US" dirty="0" smtClean="0"/>
              <a:t>[</a:t>
            </a:r>
            <a:r>
              <a:rPr lang="en-US" dirty="0" smtClean="0">
                <a:solidFill>
                  <a:schemeClr val="accent1"/>
                </a:solidFill>
              </a:rPr>
              <a:t>locations[</a:t>
            </a:r>
            <a:r>
              <a:rPr lang="en-US" dirty="0" err="1" smtClean="0">
                <a:solidFill>
                  <a:schemeClr val="accent1"/>
                </a:solidFill>
              </a:rPr>
              <a:t>i</a:t>
            </a:r>
            <a:r>
              <a:rPr lang="en-US" dirty="0" smtClean="0">
                <a:solidFill>
                  <a:schemeClr val="accent1"/>
                </a:solidFill>
              </a:rPr>
              <a:t>]</a:t>
            </a:r>
            <a:r>
              <a:rPr lang="en-US" dirty="0" smtClean="0"/>
              <a:t>]);</a:t>
            </a:r>
          </a:p>
          <a:p>
            <a:pPr>
              <a:buNone/>
            </a:pPr>
            <a:r>
              <a:rPr lang="en-US" dirty="0" smtClean="0"/>
              <a:t>}</a:t>
            </a:r>
          </a:p>
          <a:p>
            <a:pPr>
              <a:buNone/>
            </a:pPr>
            <a:endParaRPr lang="en-US" dirty="0" smtClean="0"/>
          </a:p>
        </p:txBody>
      </p:sp>
      <p:pic>
        <p:nvPicPr>
          <p:cNvPr id="4" name="Slide 5 - Using Arrays 2">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8199437" y="422910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Class Basics</a:t>
            </a:r>
            <a:endParaRPr lang="en-US" dirty="0"/>
          </a:p>
        </p:txBody>
      </p:sp>
      <p:sp>
        <p:nvSpPr>
          <p:cNvPr id="3" name="Content Placeholder 2"/>
          <p:cNvSpPr>
            <a:spLocks noGrp="1"/>
          </p:cNvSpPr>
          <p:nvPr>
            <p:ph idx="1"/>
          </p:nvPr>
        </p:nvSpPr>
        <p:spPr>
          <a:xfrm>
            <a:off x="457200" y="1143000"/>
            <a:ext cx="8229600" cy="5562600"/>
          </a:xfrm>
        </p:spPr>
        <p:txBody>
          <a:bodyPr>
            <a:normAutofit fontScale="77500" lnSpcReduction="20000"/>
          </a:bodyPr>
          <a:lstStyle/>
          <a:p>
            <a:pPr>
              <a:buNone/>
            </a:pPr>
            <a:r>
              <a:rPr lang="en-US" b="1" dirty="0" smtClean="0">
                <a:latin typeface="Courier New" pitchFamily="49" charset="0"/>
                <a:cs typeface="Courier New" pitchFamily="49" charset="0"/>
              </a:rPr>
              <a:t>public class Person {</a:t>
            </a:r>
          </a:p>
          <a:p>
            <a:pPr>
              <a:buNone/>
            </a:pPr>
            <a:r>
              <a:rPr lang="en-US" b="1" dirty="0" smtClean="0">
                <a:solidFill>
                  <a:schemeClr val="accent2"/>
                </a:solidFill>
                <a:latin typeface="Courier New" pitchFamily="49" charset="0"/>
                <a:cs typeface="Courier New" pitchFamily="49" charset="0"/>
              </a:rPr>
              <a:t>  private </a:t>
            </a:r>
            <a:r>
              <a:rPr lang="en-US" b="1" dirty="0" err="1" smtClean="0">
                <a:solidFill>
                  <a:schemeClr val="accent2"/>
                </a:solidFill>
                <a:latin typeface="Courier New" pitchFamily="49" charset="0"/>
                <a:cs typeface="Courier New" pitchFamily="49" charset="0"/>
              </a:rPr>
              <a:t>int</a:t>
            </a:r>
            <a:r>
              <a:rPr lang="en-US" b="1" dirty="0" smtClean="0">
                <a:solidFill>
                  <a:schemeClr val="accent2"/>
                </a:solidFill>
                <a:latin typeface="Courier New" pitchFamily="49" charset="0"/>
                <a:cs typeface="Courier New" pitchFamily="49" charset="0"/>
              </a:rPr>
              <a:t> lbs;</a:t>
            </a:r>
          </a:p>
          <a:p>
            <a:pPr>
              <a:buNone/>
            </a:pPr>
            <a:r>
              <a:rPr lang="en-US" b="1" dirty="0" smtClean="0">
                <a:solidFill>
                  <a:schemeClr val="accent2"/>
                </a:solidFill>
                <a:latin typeface="Courier New" pitchFamily="49" charset="0"/>
                <a:cs typeface="Courier New" pitchFamily="49" charset="0"/>
              </a:rPr>
              <a:t>  private </a:t>
            </a:r>
            <a:r>
              <a:rPr lang="en-US" b="1" dirty="0" err="1" smtClean="0">
                <a:solidFill>
                  <a:schemeClr val="accent2"/>
                </a:solidFill>
                <a:latin typeface="Courier New" pitchFamily="49" charset="0"/>
                <a:cs typeface="Courier New" pitchFamily="49" charset="0"/>
              </a:rPr>
              <a:t>int</a:t>
            </a:r>
            <a:r>
              <a:rPr lang="en-US" b="1" dirty="0" smtClean="0">
                <a:solidFill>
                  <a:schemeClr val="accent2"/>
                </a:solidFill>
                <a:latin typeface="Courier New" pitchFamily="49" charset="0"/>
                <a:cs typeface="Courier New" pitchFamily="49" charset="0"/>
              </a:rPr>
              <a:t> in;</a:t>
            </a:r>
          </a:p>
          <a:p>
            <a:pPr>
              <a:buNone/>
            </a:pPr>
            <a:r>
              <a:rPr lang="en-US" b="1" dirty="0">
                <a:solidFill>
                  <a:schemeClr val="accent1"/>
                </a:solidFill>
                <a:latin typeface="Courier New" pitchFamily="49" charset="0"/>
                <a:cs typeface="Courier New" pitchFamily="49" charset="0"/>
              </a:rPr>
              <a:t> </a:t>
            </a:r>
            <a:r>
              <a:rPr lang="en-US" b="1" dirty="0" smtClean="0">
                <a:solidFill>
                  <a:schemeClr val="accent1"/>
                </a:solidFill>
                <a:latin typeface="Courier New" pitchFamily="49" charset="0"/>
                <a:cs typeface="Courier New" pitchFamily="49" charset="0"/>
              </a:rPr>
              <a:t> public Person(</a:t>
            </a:r>
            <a:r>
              <a:rPr lang="en-US" b="1" dirty="0" err="1" smtClean="0">
                <a:solidFill>
                  <a:schemeClr val="accent1"/>
                </a:solidFill>
                <a:latin typeface="Courier New" pitchFamily="49" charset="0"/>
                <a:cs typeface="Courier New" pitchFamily="49" charset="0"/>
              </a:rPr>
              <a:t>int</a:t>
            </a:r>
            <a:r>
              <a:rPr lang="en-US" b="1" dirty="0" smtClean="0">
                <a:solidFill>
                  <a:schemeClr val="accent1"/>
                </a:solidFill>
                <a:latin typeface="Courier New" pitchFamily="49" charset="0"/>
                <a:cs typeface="Courier New" pitchFamily="49" charset="0"/>
              </a:rPr>
              <a:t> l, </a:t>
            </a:r>
            <a:r>
              <a:rPr lang="en-US" b="1" dirty="0" err="1" smtClean="0">
                <a:solidFill>
                  <a:schemeClr val="accent1"/>
                </a:solidFill>
                <a:latin typeface="Courier New" pitchFamily="49" charset="0"/>
                <a:cs typeface="Courier New" pitchFamily="49" charset="0"/>
              </a:rPr>
              <a:t>int</a:t>
            </a:r>
            <a:r>
              <a:rPr lang="en-US" b="1" dirty="0" smtClean="0">
                <a:solidFill>
                  <a:schemeClr val="accent1"/>
                </a:solidFill>
                <a:latin typeface="Courier New" pitchFamily="49" charset="0"/>
                <a:cs typeface="Courier New" pitchFamily="49" charset="0"/>
              </a:rPr>
              <a:t> </a:t>
            </a:r>
            <a:r>
              <a:rPr lang="en-US" b="1" dirty="0" err="1" smtClean="0">
                <a:solidFill>
                  <a:schemeClr val="accent1"/>
                </a:solidFill>
                <a:latin typeface="Courier New" pitchFamily="49" charset="0"/>
                <a:cs typeface="Courier New" pitchFamily="49" charset="0"/>
              </a:rPr>
              <a:t>i</a:t>
            </a:r>
            <a:r>
              <a:rPr lang="en-US" b="1" dirty="0" smtClean="0">
                <a:solidFill>
                  <a:schemeClr val="accent1"/>
                </a:solidFill>
                <a:latin typeface="Courier New" pitchFamily="49" charset="0"/>
                <a:cs typeface="Courier New" pitchFamily="49" charset="0"/>
              </a:rPr>
              <a:t>) {</a:t>
            </a:r>
          </a:p>
          <a:p>
            <a:pPr>
              <a:buNone/>
            </a:pPr>
            <a:r>
              <a:rPr lang="en-US" b="1" dirty="0">
                <a:solidFill>
                  <a:schemeClr val="accent1"/>
                </a:solidFill>
                <a:latin typeface="Courier New" pitchFamily="49" charset="0"/>
                <a:cs typeface="Courier New" pitchFamily="49" charset="0"/>
              </a:rPr>
              <a:t> </a:t>
            </a:r>
            <a:r>
              <a:rPr lang="en-US" b="1" dirty="0" smtClean="0">
                <a:solidFill>
                  <a:schemeClr val="accent1"/>
                </a:solidFill>
                <a:latin typeface="Courier New" pitchFamily="49" charset="0"/>
                <a:cs typeface="Courier New" pitchFamily="49" charset="0"/>
              </a:rPr>
              <a:t>   lbs = l;</a:t>
            </a:r>
          </a:p>
          <a:p>
            <a:pPr>
              <a:buNone/>
            </a:pPr>
            <a:r>
              <a:rPr lang="en-US" b="1" dirty="0">
                <a:solidFill>
                  <a:schemeClr val="accent1"/>
                </a:solidFill>
                <a:latin typeface="Courier New" pitchFamily="49" charset="0"/>
                <a:cs typeface="Courier New" pitchFamily="49" charset="0"/>
              </a:rPr>
              <a:t> </a:t>
            </a:r>
            <a:r>
              <a:rPr lang="en-US" b="1" dirty="0" smtClean="0">
                <a:solidFill>
                  <a:schemeClr val="accent1"/>
                </a:solidFill>
                <a:latin typeface="Courier New" pitchFamily="49" charset="0"/>
                <a:cs typeface="Courier New" pitchFamily="49" charset="0"/>
              </a:rPr>
              <a:t>   in = </a:t>
            </a:r>
            <a:r>
              <a:rPr lang="en-US" b="1" dirty="0" err="1" smtClean="0">
                <a:solidFill>
                  <a:schemeClr val="accent1"/>
                </a:solidFill>
                <a:latin typeface="Courier New" pitchFamily="49" charset="0"/>
                <a:cs typeface="Courier New" pitchFamily="49" charset="0"/>
              </a:rPr>
              <a:t>i</a:t>
            </a:r>
            <a:r>
              <a:rPr lang="en-US" b="1" dirty="0" smtClean="0">
                <a:solidFill>
                  <a:schemeClr val="accent1"/>
                </a:solidFill>
                <a:latin typeface="Courier New" pitchFamily="49" charset="0"/>
                <a:cs typeface="Courier New" pitchFamily="49" charset="0"/>
              </a:rPr>
              <a:t>;</a:t>
            </a:r>
          </a:p>
          <a:p>
            <a:pPr>
              <a:buNone/>
            </a:pPr>
            <a:r>
              <a:rPr lang="en-US" b="1" dirty="0">
                <a:solidFill>
                  <a:schemeClr val="accent1"/>
                </a:solidFill>
                <a:latin typeface="Courier New" pitchFamily="49" charset="0"/>
                <a:cs typeface="Courier New" pitchFamily="49" charset="0"/>
              </a:rPr>
              <a:t> </a:t>
            </a:r>
            <a:r>
              <a:rPr lang="en-US" b="1" dirty="0" smtClean="0">
                <a:solidFill>
                  <a:schemeClr val="accent1"/>
                </a:solidFill>
                <a:latin typeface="Courier New" pitchFamily="49" charset="0"/>
                <a:cs typeface="Courier New" pitchFamily="49" charset="0"/>
              </a:rPr>
              <a:t>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public double </a:t>
            </a:r>
            <a:r>
              <a:rPr lang="en-US" b="1" dirty="0" err="1" smtClean="0">
                <a:latin typeface="Courier New" pitchFamily="49" charset="0"/>
                <a:cs typeface="Courier New" pitchFamily="49" charset="0"/>
              </a:rPr>
              <a:t>bmi</a:t>
            </a:r>
            <a:r>
              <a:rPr lang="en-US" b="1" dirty="0" smtClean="0">
                <a:latin typeface="Courier New" pitchFamily="49" charset="0"/>
                <a:cs typeface="Courier New" pitchFamily="49" charset="0"/>
              </a:rPr>
              <a:t>()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return (lbs*703.0)/(in*in);</a:t>
            </a:r>
          </a:p>
          <a:p>
            <a:pPr>
              <a:buNone/>
            </a:pPr>
            <a:r>
              <a:rPr lang="en-US" b="1" dirty="0" smtClean="0">
                <a:latin typeface="Courier New" pitchFamily="49" charset="0"/>
                <a:cs typeface="Courier New" pitchFamily="49" charset="0"/>
              </a:rPr>
              <a:t>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public void </a:t>
            </a:r>
            <a:r>
              <a:rPr lang="en-US" b="1" dirty="0" err="1" smtClean="0">
                <a:latin typeface="Courier New" pitchFamily="49" charset="0"/>
                <a:cs typeface="Courier New" pitchFamily="49" charset="0"/>
              </a:rPr>
              <a:t>setWeight</a:t>
            </a:r>
            <a:r>
              <a:rPr lang="en-US" b="1" dirty="0" smtClean="0">
                <a:latin typeface="Courier New" pitchFamily="49" charset="0"/>
                <a:cs typeface="Courier New" pitchFamily="49" charset="0"/>
              </a:rPr>
              <a:t>(</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l) {</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if(l &gt;= 0) lbs = l;</a:t>
            </a:r>
          </a:p>
          <a:p>
            <a:pPr>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a:t>
            </a:r>
          </a:p>
          <a:p>
            <a:pPr>
              <a:buNone/>
            </a:pPr>
            <a:r>
              <a:rPr lang="en-US" b="1" dirty="0">
                <a:latin typeface="Courier New" pitchFamily="49" charset="0"/>
                <a:cs typeface="Courier New" pitchFamily="49" charset="0"/>
              </a:rPr>
              <a:t>}</a:t>
            </a:r>
            <a:endParaRPr lang="en-US" b="1" dirty="0" smtClean="0">
              <a:latin typeface="Courier New" pitchFamily="49" charset="0"/>
              <a:cs typeface="Courier New" pitchFamily="49" charset="0"/>
            </a:endParaRPr>
          </a:p>
        </p:txBody>
      </p:sp>
      <p:pic>
        <p:nvPicPr>
          <p:cNvPr id="4" name="Slide 6 - Class Basics">
            <a:hlinkClick r:id="" action="ppaction://media"/>
          </p:cNvPr>
          <p:cNvPicPr>
            <a:picLocks noChangeAspect="1"/>
          </p:cNvPicPr>
          <p:nvPr>
            <a:audioFile r:link="rId1"/>
            <p:extLst>
              <p:ext uri="{DAA4B4D4-6D71-4841-9C94-3DE7FCFB9230}">
                <p14:media xmlns:p14="http://schemas.microsoft.com/office/powerpoint/2010/main" xmlns="" r:embed="rId4"/>
              </p:ext>
            </p:extLst>
          </p:nvPr>
        </p:nvPicPr>
        <p:blipFill>
          <a:blip r:embed="rId5" cstate="print"/>
          <a:stretch>
            <a:fillRect/>
          </a:stretch>
        </p:blipFill>
        <p:spPr>
          <a:xfrm>
            <a:off x="8199437" y="510540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05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US" dirty="0"/>
          </a:p>
        </p:txBody>
      </p:sp>
      <p:sp>
        <p:nvSpPr>
          <p:cNvPr id="3" name="Content Placeholder 2"/>
          <p:cNvSpPr>
            <a:spLocks noGrp="1"/>
          </p:cNvSpPr>
          <p:nvPr>
            <p:ph idx="1"/>
          </p:nvPr>
        </p:nvSpPr>
        <p:spPr/>
        <p:txBody>
          <a:bodyPr/>
          <a:lstStyle/>
          <a:p>
            <a:r>
              <a:rPr lang="en-US" dirty="0" smtClean="0"/>
              <a:t>C++ -&gt; </a:t>
            </a:r>
            <a:r>
              <a:rPr lang="en-US" dirty="0" err="1" smtClean="0">
                <a:solidFill>
                  <a:schemeClr val="accent6">
                    <a:lumMod val="75000"/>
                  </a:schemeClr>
                </a:solidFill>
              </a:rPr>
              <a:t>cout</a:t>
            </a:r>
            <a:r>
              <a:rPr lang="en-US" dirty="0" smtClean="0"/>
              <a:t> &lt;&lt; “age:” </a:t>
            </a:r>
            <a:r>
              <a:rPr lang="en-US" dirty="0" smtClean="0">
                <a:solidFill>
                  <a:schemeClr val="accent2">
                    <a:lumMod val="75000"/>
                  </a:schemeClr>
                </a:solidFill>
              </a:rPr>
              <a:t>&lt;&lt; </a:t>
            </a:r>
            <a:r>
              <a:rPr lang="en-US" dirty="0" err="1" smtClean="0">
                <a:solidFill>
                  <a:schemeClr val="accent2">
                    <a:lumMod val="75000"/>
                  </a:schemeClr>
                </a:solidFill>
              </a:rPr>
              <a:t>myAge</a:t>
            </a:r>
            <a:r>
              <a:rPr lang="en-US" dirty="0" smtClean="0"/>
              <a:t> &lt;&lt; </a:t>
            </a:r>
            <a:r>
              <a:rPr lang="en-US" dirty="0" err="1" smtClean="0">
                <a:solidFill>
                  <a:schemeClr val="accent5">
                    <a:lumMod val="75000"/>
                  </a:schemeClr>
                </a:solidFill>
              </a:rPr>
              <a:t>endl</a:t>
            </a:r>
            <a:r>
              <a:rPr lang="en-US" dirty="0" smtClean="0"/>
              <a:t>;</a:t>
            </a:r>
          </a:p>
          <a:p>
            <a:r>
              <a:rPr lang="en-US" dirty="0" smtClean="0"/>
              <a:t>Java -&gt; </a:t>
            </a:r>
            <a:r>
              <a:rPr lang="en-US" dirty="0" err="1" smtClean="0">
                <a:solidFill>
                  <a:schemeClr val="accent6">
                    <a:lumMod val="75000"/>
                  </a:schemeClr>
                </a:solidFill>
              </a:rPr>
              <a:t>System.out.print</a:t>
            </a:r>
            <a:r>
              <a:rPr lang="en-US" dirty="0" err="1" smtClean="0">
                <a:solidFill>
                  <a:schemeClr val="accent5">
                    <a:lumMod val="75000"/>
                  </a:schemeClr>
                </a:solidFill>
              </a:rPr>
              <a:t>ln</a:t>
            </a:r>
            <a:r>
              <a:rPr lang="en-US" dirty="0" smtClean="0"/>
              <a:t>(“age:”</a:t>
            </a:r>
            <a:r>
              <a:rPr lang="en-US" dirty="0" smtClean="0">
                <a:solidFill>
                  <a:schemeClr val="accent2">
                    <a:lumMod val="75000"/>
                  </a:schemeClr>
                </a:solidFill>
              </a:rPr>
              <a:t>+</a:t>
            </a:r>
            <a:r>
              <a:rPr lang="en-US" dirty="0" err="1" smtClean="0">
                <a:solidFill>
                  <a:schemeClr val="accent2">
                    <a:lumMod val="75000"/>
                  </a:schemeClr>
                </a:solidFill>
              </a:rPr>
              <a:t>myAge</a:t>
            </a:r>
            <a:r>
              <a:rPr lang="en-US" dirty="0" smtClean="0"/>
              <a:t>);</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4137</TotalTime>
  <Words>1468</Words>
  <Application>Microsoft Office PowerPoint</Application>
  <PresentationFormat>On-screen Show (4:3)</PresentationFormat>
  <Paragraphs>72</Paragraphs>
  <Slides>7</Slides>
  <Notes>7</Notes>
  <HiddenSlides>0</HiddenSlides>
  <MMClips>6</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Java Refresher</vt:lpstr>
      <vt:lpstr>Method basics</vt:lpstr>
      <vt:lpstr>Array basics</vt:lpstr>
      <vt:lpstr>Using arrays in a cool way</vt:lpstr>
      <vt:lpstr>Using arrays in a cool way</vt:lpstr>
      <vt:lpstr>Class Basics</vt:lpstr>
      <vt:lpstr>Output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Refresher</dc:title>
  <dc:creator>Osvaldo</dc:creator>
  <cp:lastModifiedBy>O</cp:lastModifiedBy>
  <cp:revision>18</cp:revision>
  <dcterms:created xsi:type="dcterms:W3CDTF">2016-09-07T17:23:10Z</dcterms:created>
  <dcterms:modified xsi:type="dcterms:W3CDTF">2019-08-28T20:29:44Z</dcterms:modified>
</cp:coreProperties>
</file>